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T Sans Narrow"/>
      <p:regular r:id="rId20"/>
      <p:bold r:id="rId21"/>
    </p:embeddedFont>
    <p:embeddedFont>
      <p:font typeface="Happy Monkey"/>
      <p:regular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HappyMonkey-regular.fntdata"/><Relationship Id="rId21" Type="http://schemas.openxmlformats.org/officeDocument/2006/relationships/font" Target="fonts/PTSansNarrow-bold.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Tina and Heather - Model zone statement/check in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9b3d9ee4b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9b3d9ee4b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a:t>Heather </a:t>
            </a:r>
            <a:endParaRPr/>
          </a:p>
          <a:p>
            <a:pPr indent="0" lvl="0" marL="0" rtl="0" algn="l">
              <a:lnSpc>
                <a:spcPct val="115000"/>
              </a:lnSpc>
              <a:spcBef>
                <a:spcPts val="0"/>
              </a:spcBef>
              <a:spcAft>
                <a:spcPts val="0"/>
              </a:spcAft>
              <a:buClr>
                <a:srgbClr val="000000"/>
              </a:buClr>
              <a:buSzPts val="1100"/>
              <a:buFont typeface="Arial"/>
              <a:buNone/>
            </a:pPr>
            <a:r>
              <a:rPr lang="en"/>
              <a:t>Tools</a:t>
            </a:r>
            <a:endParaRPr/>
          </a:p>
          <a:p>
            <a:pPr indent="0" lvl="0" marL="0" rtl="0" algn="l">
              <a:lnSpc>
                <a:spcPct val="115000"/>
              </a:lnSpc>
              <a:spcBef>
                <a:spcPts val="0"/>
              </a:spcBef>
              <a:spcAft>
                <a:spcPts val="0"/>
              </a:spcAft>
              <a:buClr>
                <a:srgbClr val="000000"/>
              </a:buClr>
              <a:buSzPts val="1100"/>
              <a:buFont typeface="Arial"/>
              <a:buNone/>
            </a:pPr>
            <a:r>
              <a:rPr lang="en"/>
              <a:t>No right or wrong selections but appropriate or inappropriate-yes.  Each person goes through a process of figuring out which tools work for them in each zone.  </a:t>
            </a:r>
            <a:endParaRPr/>
          </a:p>
          <a:p>
            <a:pPr indent="0" lvl="0" marL="0" rtl="0" algn="l">
              <a:lnSpc>
                <a:spcPct val="115000"/>
              </a:lnSpc>
              <a:spcBef>
                <a:spcPts val="0"/>
              </a:spcBef>
              <a:spcAft>
                <a:spcPts val="0"/>
              </a:spcAft>
              <a:buClr>
                <a:srgbClr val="000000"/>
              </a:buClr>
              <a:buSzPts val="1100"/>
              <a:buFont typeface="Arial"/>
              <a:buNone/>
            </a:pPr>
            <a:r>
              <a:rPr lang="en"/>
              <a:t>Our tools menu is a guide.  They don’t have to choose a tool listed in the exact zone it appears on the menu.  They can also create their own menus or you can add to your class menu.</a:t>
            </a:r>
            <a:endParaRPr/>
          </a:p>
          <a:p>
            <a:pPr indent="-298450" lvl="2" marL="1371600" rtl="0" algn="l">
              <a:lnSpc>
                <a:spcPct val="115000"/>
              </a:lnSpc>
              <a:spcBef>
                <a:spcPts val="0"/>
              </a:spcBef>
              <a:spcAft>
                <a:spcPts val="0"/>
              </a:spcAft>
              <a:buClr>
                <a:srgbClr val="000000"/>
              </a:buClr>
              <a:buSzPts val="1100"/>
              <a:buFont typeface="Arial"/>
              <a:buChar char="■"/>
            </a:pPr>
            <a:r>
              <a:rPr lang="en"/>
              <a:t>Your Choice or...Blue: Inner Coach &amp; Jumping Jacks Green: Read &amp; Hug Yellow: Talk to Adult &amp; Belly Breath Red: Take a Break &amp; Push</a:t>
            </a:r>
            <a:endParaRPr/>
          </a:p>
          <a:p>
            <a:pPr indent="-298450" lvl="2" marL="1371600" rtl="0" algn="l">
              <a:lnSpc>
                <a:spcPct val="115000"/>
              </a:lnSpc>
              <a:spcBef>
                <a:spcPts val="0"/>
              </a:spcBef>
              <a:spcAft>
                <a:spcPts val="0"/>
              </a:spcAft>
              <a:buClr>
                <a:srgbClr val="000000"/>
              </a:buClr>
              <a:buSzPts val="1100"/>
              <a:buFont typeface="Arial"/>
              <a:buChar char="■"/>
            </a:pPr>
            <a:r>
              <a:rPr lang="en"/>
              <a:t>Briefly go over the tools on our school wide tool box and ask if there are any questions about any of them</a:t>
            </a:r>
            <a:endParaRPr/>
          </a:p>
          <a:p>
            <a:pPr indent="-317500" lvl="2" marL="1371600" rtl="0" algn="l">
              <a:lnSpc>
                <a:spcPct val="115000"/>
              </a:lnSpc>
              <a:spcBef>
                <a:spcPts val="0"/>
              </a:spcBef>
              <a:spcAft>
                <a:spcPts val="0"/>
              </a:spcAft>
              <a:buClr>
                <a:schemeClr val="dk2"/>
              </a:buClr>
              <a:buSzPts val="1400"/>
              <a:buFont typeface="Open Sans"/>
              <a:buChar char="■"/>
            </a:pPr>
            <a:r>
              <a:rPr lang="en"/>
              <a:t>These are what we offer school wide for all students, sometimes these are a good fit for a student and the student services staff (counselor, psych, social worker) will work with small groups to help with self-reguation, tools, etc. with students when needed</a:t>
            </a:r>
            <a:endParaRPr/>
          </a:p>
          <a:p>
            <a:pPr indent="-317500" lvl="2" marL="1371600" rtl="0" algn="l">
              <a:lnSpc>
                <a:spcPct val="115000"/>
              </a:lnSpc>
              <a:spcBef>
                <a:spcPts val="0"/>
              </a:spcBef>
              <a:spcAft>
                <a:spcPts val="0"/>
              </a:spcAft>
              <a:buClr>
                <a:schemeClr val="dk2"/>
              </a:buClr>
              <a:buSzPts val="1400"/>
              <a:buFont typeface="Open Sans"/>
              <a:buChar char="■"/>
            </a:pPr>
            <a:r>
              <a:rPr lang="en"/>
              <a:t>Some teachers are doing optional lessons: inner critic/inner coach, size the problem</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f2563e0b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f2563e0b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Tina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e62211ef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e62211ef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Tina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e62211ef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e62211ef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Heather</a:t>
            </a:r>
            <a:endParaRPr/>
          </a:p>
          <a:p>
            <a:pPr indent="0" lvl="0" marL="0" rtl="0" algn="l">
              <a:spcBef>
                <a:spcPts val="0"/>
              </a:spcBef>
              <a:spcAft>
                <a:spcPts val="0"/>
              </a:spcAft>
              <a:buNone/>
            </a:pPr>
            <a:r>
              <a:rPr lang="en" sz="2000">
                <a:latin typeface="Happy Monkey"/>
                <a:ea typeface="Happy Monkey"/>
                <a:cs typeface="Happy Monkey"/>
                <a:sym typeface="Happy Monkey"/>
              </a:rPr>
              <a:t>Share your zone and what you’re going to do to move towards green zone!</a:t>
            </a:r>
            <a:endParaRPr sz="2000">
              <a:latin typeface="Happy Monkey"/>
              <a:ea typeface="Happy Monkey"/>
              <a:cs typeface="Happy Monkey"/>
              <a:sym typeface="Happy Monkey"/>
            </a:endParaRPr>
          </a:p>
          <a:p>
            <a:pPr indent="0" lvl="0" marL="0" rtl="0" algn="l">
              <a:spcBef>
                <a:spcPts val="0"/>
              </a:spcBef>
              <a:spcAft>
                <a:spcPts val="0"/>
              </a:spcAft>
              <a:buNone/>
            </a:pPr>
            <a:r>
              <a:rPr lang="en" sz="2000">
                <a:latin typeface="Happy Monkey"/>
                <a:ea typeface="Happy Monkey"/>
                <a:cs typeface="Happy Monkey"/>
                <a:sym typeface="Happy Monkey"/>
              </a:rPr>
              <a:t>Dinner as a family</a:t>
            </a:r>
            <a:endParaRPr sz="2000">
              <a:latin typeface="Happy Monkey"/>
              <a:ea typeface="Happy Monkey"/>
              <a:cs typeface="Happy Monkey"/>
              <a:sym typeface="Happy Monkey"/>
            </a:endParaRPr>
          </a:p>
          <a:p>
            <a:pPr indent="0" lvl="0" marL="0" rtl="0" algn="l">
              <a:spcBef>
                <a:spcPts val="0"/>
              </a:spcBef>
              <a:spcAft>
                <a:spcPts val="0"/>
              </a:spcAft>
              <a:buNone/>
            </a:pPr>
            <a:r>
              <a:rPr lang="en" sz="2000">
                <a:latin typeface="Happy Monkey"/>
                <a:ea typeface="Happy Monkey"/>
                <a:cs typeface="Happy Monkey"/>
                <a:sym typeface="Happy Monkey"/>
              </a:rPr>
              <a:t>PTA News letter</a:t>
            </a:r>
            <a:endParaRPr sz="2000">
              <a:latin typeface="Happy Monkey"/>
              <a:ea typeface="Happy Monkey"/>
              <a:cs typeface="Happy Monkey"/>
              <a:sym typeface="Happy Monkey"/>
            </a:endParaRPr>
          </a:p>
          <a:p>
            <a:pPr indent="0" lvl="0" marL="0" rtl="0" algn="l">
              <a:spcBef>
                <a:spcPts val="0"/>
              </a:spcBef>
              <a:spcAft>
                <a:spcPts val="0"/>
              </a:spcAft>
              <a:buNone/>
            </a:pPr>
            <a:r>
              <a:rPr lang="en" sz="2000">
                <a:latin typeface="Happy Monkey"/>
                <a:ea typeface="Happy Monkey"/>
                <a:cs typeface="Happy Monkey"/>
                <a:sym typeface="Happy Monkey"/>
              </a:rPr>
              <a:t>Read books together and talk about Zones/feelings of characters</a:t>
            </a:r>
            <a:endParaRPr sz="2000">
              <a:latin typeface="Happy Monkey"/>
              <a:ea typeface="Happy Monkey"/>
              <a:cs typeface="Happy Monkey"/>
              <a:sym typeface="Happy Monkey"/>
            </a:endParaRPr>
          </a:p>
          <a:p>
            <a:pPr indent="0" lvl="0" marL="0" rtl="0" algn="l">
              <a:spcBef>
                <a:spcPts val="0"/>
              </a:spcBef>
              <a:spcAft>
                <a:spcPts val="0"/>
              </a:spcAft>
              <a:buNone/>
            </a:pPr>
            <a:r>
              <a:rPr lang="en" sz="2000">
                <a:latin typeface="Happy Monkey"/>
                <a:ea typeface="Happy Monkey"/>
                <a:cs typeface="Happy Monkey"/>
                <a:sym typeface="Happy Monkey"/>
              </a:rPr>
              <a:t>Point out your observations of your child’s zone basedon observation</a:t>
            </a:r>
            <a:endParaRPr sz="2000">
              <a:latin typeface="Happy Monkey"/>
              <a:ea typeface="Happy Monkey"/>
              <a:cs typeface="Happy Monkey"/>
              <a:sym typeface="Happy Monkey"/>
            </a:endParaRPr>
          </a:p>
          <a:p>
            <a:pPr indent="0" lvl="0" marL="0" rtl="0" algn="l">
              <a:spcBef>
                <a:spcPts val="0"/>
              </a:spcBef>
              <a:spcAft>
                <a:spcPts val="0"/>
              </a:spcAft>
              <a:buNone/>
            </a:pPr>
            <a:r>
              <a:rPr lang="en" sz="2000">
                <a:latin typeface="Happy Monkey"/>
                <a:ea typeface="Happy Monkey"/>
                <a:cs typeface="Happy Monkey"/>
                <a:sym typeface="Happy Monkey"/>
              </a:rPr>
              <a:t>Validate the zone your child is in and hellp them brainstorm ideas to self-regualte</a:t>
            </a:r>
            <a:endParaRPr sz="2000">
              <a:latin typeface="Happy Monkey"/>
              <a:ea typeface="Happy Monkey"/>
              <a:cs typeface="Happy Monkey"/>
              <a:sym typeface="Happy Monkey"/>
            </a:endParaRPr>
          </a:p>
          <a:p>
            <a:pPr indent="0" lvl="0" marL="0" rtl="0" algn="l">
              <a:spcBef>
                <a:spcPts val="0"/>
              </a:spcBef>
              <a:spcAft>
                <a:spcPts val="0"/>
              </a:spcAft>
              <a:buNone/>
            </a:pPr>
            <a:r>
              <a:rPr lang="en" sz="2000">
                <a:latin typeface="Happy Monkey"/>
                <a:ea typeface="Happy Monkey"/>
                <a:cs typeface="Happy Monkey"/>
                <a:sym typeface="Happy Monkey"/>
              </a:rPr>
              <a:t>Share how your child’s behavior is impacting your zone and how you feel</a:t>
            </a:r>
            <a:endParaRPr sz="2000">
              <a:latin typeface="Happy Monkey"/>
              <a:ea typeface="Happy Monkey"/>
              <a:cs typeface="Happy Monkey"/>
              <a:sym typeface="Happy Monkey"/>
            </a:endParaRPr>
          </a:p>
          <a:p>
            <a:pPr indent="0" lvl="0" marL="0" rtl="0" algn="l">
              <a:spcBef>
                <a:spcPts val="0"/>
              </a:spcBef>
              <a:spcAft>
                <a:spcPts val="0"/>
              </a:spcAft>
              <a:buNone/>
            </a:pPr>
            <a:r>
              <a:rPr lang="en" sz="2000">
                <a:latin typeface="Happy Monkey"/>
                <a:ea typeface="Happy Monkey"/>
                <a:cs typeface="Happy Monkey"/>
                <a:sym typeface="Happy Monkey"/>
              </a:rPr>
              <a:t>Express interest in what triggers feelings/zones in your child</a:t>
            </a:r>
            <a:endParaRPr sz="2000">
              <a:latin typeface="Happy Monkey"/>
              <a:ea typeface="Happy Monkey"/>
              <a:cs typeface="Happy Monkey"/>
              <a:sym typeface="Happy Monkey"/>
            </a:endParaRPr>
          </a:p>
          <a:p>
            <a:pPr indent="0" lvl="0" marL="0" rtl="0" algn="l">
              <a:spcBef>
                <a:spcPts val="0"/>
              </a:spcBef>
              <a:spcAft>
                <a:spcPts val="0"/>
              </a:spcAft>
              <a:buNone/>
            </a:pPr>
            <a:r>
              <a:rPr lang="en" sz="2000">
                <a:latin typeface="Happy Monkey"/>
                <a:ea typeface="Happy Monkey"/>
                <a:cs typeface="Happy Monkey"/>
                <a:sym typeface="Happy Monkey"/>
              </a:rPr>
              <a:t>Postiively reinforce your child for reconizing their zone and managing their behaviors or showing expected behaviors for situation</a:t>
            </a:r>
            <a:endParaRPr sz="2000">
              <a:latin typeface="Happy Monkey"/>
              <a:ea typeface="Happy Monkey"/>
              <a:cs typeface="Happy Monkey"/>
              <a:sym typeface="Happy Monkey"/>
            </a:endParaRPr>
          </a:p>
          <a:p>
            <a:pPr indent="0" lvl="0" marL="0" rtl="0" algn="l">
              <a:spcBef>
                <a:spcPts val="0"/>
              </a:spcBef>
              <a:spcAft>
                <a:spcPts val="0"/>
              </a:spcAft>
              <a:buNone/>
            </a:pPr>
            <a:r>
              <a:t/>
            </a:r>
            <a:endParaRPr sz="2000">
              <a:latin typeface="Happy Monkey"/>
              <a:ea typeface="Happy Monkey"/>
              <a:cs typeface="Happy Monkey"/>
              <a:sym typeface="Happy Monkey"/>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Everyone experiences all zones, yellow or red zones are not bad or naughty</a:t>
            </a:r>
            <a:endParaRPr/>
          </a:p>
          <a:p>
            <a:pPr indent="0" lvl="0" marL="0" rtl="0" algn="l">
              <a:spcBef>
                <a:spcPts val="0"/>
              </a:spcBef>
              <a:spcAft>
                <a:spcPts val="0"/>
              </a:spcAft>
              <a:buNone/>
            </a:pPr>
            <a:r>
              <a:rPr lang="en"/>
              <a:t>All zones are expected at one time or another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f2563e0b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f2563e0b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Heather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b37a0b39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b37a0b39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Tina: If a student is struggling to read, do math, or write, it can increase difficulty with self-regulation.  Academic difficulties can start as a result of emotional difficulties and/or emotional difficulties can start as a result of academic difficulties. We are teaching them how to deal with </a:t>
            </a:r>
            <a:r>
              <a:rPr lang="en"/>
              <a:t>setbacks</a:t>
            </a:r>
            <a:r>
              <a:rPr lang="en"/>
              <a:t> independently and within the school community.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9b3d9ee4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9b3d9ee4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Heather</a:t>
            </a:r>
            <a:endParaRPr/>
          </a:p>
          <a:p>
            <a:pPr indent="-298450" lvl="1" marL="914400" rtl="0" algn="l">
              <a:lnSpc>
                <a:spcPct val="115000"/>
              </a:lnSpc>
              <a:spcBef>
                <a:spcPts val="0"/>
              </a:spcBef>
              <a:spcAft>
                <a:spcPts val="0"/>
              </a:spcAft>
              <a:buClr>
                <a:srgbClr val="000000"/>
              </a:buClr>
              <a:buSzPts val="1100"/>
              <a:buFont typeface="Arial"/>
              <a:buChar char="○"/>
            </a:pPr>
            <a:r>
              <a:rPr lang="en"/>
              <a:t>Zones of regulation is an evidence based curriculum geared toward helping students gain skills in consciously regulating their actions, which in turn leads to increased control and problem-solving abilities.  Using a cognitive behavior approach, the curriculum helps students recognize when they are in different states called “zones,” with each of the the four zones represented by a different color.  Students learn strategies, or “tools,” to stay in a zone or move from one zone to another.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99e9a17a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99e9a17a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Tina: The Zones of Regulation identifies 4 different states that we can be in emotionally.  None of the zones are bad or wrong and we all experience all four of the zones.  We want to help children learn how to be in a more comfortable zone, such as the green zone, the majority of the time.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9b3d9ee4b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9b3d9ee4b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Tina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9b3d9ee4b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9b3d9ee4b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Heather</a:t>
            </a:r>
            <a:endParaRPr/>
          </a:p>
          <a:p>
            <a:pPr indent="0" lvl="0" marL="0" rtl="0" algn="l">
              <a:spcBef>
                <a:spcPts val="0"/>
              </a:spcBef>
              <a:spcAft>
                <a:spcPts val="0"/>
              </a:spcAft>
              <a:buNone/>
            </a:pPr>
            <a:r>
              <a:rPr lang="en"/>
              <a:t>Sluggish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9b3d9ee4b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9b3d9ee4b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Tina</a:t>
            </a:r>
            <a:endParaRPr/>
          </a:p>
          <a:p>
            <a:pPr indent="0" lvl="0" marL="0" rtl="0" algn="l">
              <a:spcBef>
                <a:spcPts val="0"/>
              </a:spcBef>
              <a:spcAft>
                <a:spcPts val="0"/>
              </a:spcAft>
              <a:buNone/>
            </a:pPr>
            <a:r>
              <a:rPr lang="en"/>
              <a:t>Some control of body and emotions still but could elevated to losing control/red zone</a:t>
            </a:r>
            <a:endParaRPr/>
          </a:p>
          <a:p>
            <a:pPr indent="0" lvl="0" marL="0" rtl="0" algn="l">
              <a:lnSpc>
                <a:spcPct val="115000"/>
              </a:lnSpc>
              <a:spcBef>
                <a:spcPts val="0"/>
              </a:spcBef>
              <a:spcAft>
                <a:spcPts val="0"/>
              </a:spcAft>
              <a:buNone/>
            </a:pPr>
            <a:r>
              <a:rPr lang="en"/>
              <a:t>BODY FEELS WIGGLY, SQUIRMY, OR SENSORY SEEKING</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9b3d9ee4b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9b3d9ee4b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Heather</a:t>
            </a:r>
            <a:endParaRPr/>
          </a:p>
          <a:p>
            <a:pPr indent="0" lvl="0" marL="0" rtl="0" algn="l">
              <a:lnSpc>
                <a:spcPct val="115000"/>
              </a:lnSpc>
              <a:spcBef>
                <a:spcPts val="0"/>
              </a:spcBef>
              <a:spcAft>
                <a:spcPts val="0"/>
              </a:spcAft>
              <a:buNone/>
            </a:pPr>
            <a:r>
              <a:rPr lang="en"/>
              <a:t>This is the zone for which students typically need to be in for school work and being social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f2563e0b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f2563e0b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Tina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3650" y="1251539"/>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u="sng">
                <a:latin typeface="Happy Monkey"/>
                <a:ea typeface="Happy Monkey"/>
                <a:cs typeface="Happy Monkey"/>
                <a:sym typeface="Happy Monkey"/>
              </a:rPr>
              <a:t>Zones of Regulation</a:t>
            </a:r>
            <a:endParaRPr u="sng">
              <a:latin typeface="Happy Monkey"/>
              <a:ea typeface="Happy Monkey"/>
              <a:cs typeface="Happy Monkey"/>
              <a:sym typeface="Happy Monkey"/>
            </a:endParaRPr>
          </a:p>
        </p:txBody>
      </p:sp>
      <p:sp>
        <p:nvSpPr>
          <p:cNvPr id="67" name="Google Shape;67;p13"/>
          <p:cNvSpPr txBox="1"/>
          <p:nvPr>
            <p:ph idx="1" type="subTitle"/>
          </p:nvPr>
        </p:nvSpPr>
        <p:spPr>
          <a:xfrm>
            <a:off x="1825350" y="2393575"/>
            <a:ext cx="5493300" cy="131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Happy Monkey"/>
                <a:ea typeface="Happy Monkey"/>
                <a:cs typeface="Happy Monkey"/>
                <a:sym typeface="Happy Monkey"/>
              </a:rPr>
              <a:t>Tina Chadwick, School Counselor</a:t>
            </a:r>
            <a:endParaRPr sz="2200">
              <a:latin typeface="Happy Monkey"/>
              <a:ea typeface="Happy Monkey"/>
              <a:cs typeface="Happy Monkey"/>
              <a:sym typeface="Happy Monkey"/>
            </a:endParaRPr>
          </a:p>
          <a:p>
            <a:pPr indent="0" lvl="0" marL="0" rtl="0" algn="ctr">
              <a:spcBef>
                <a:spcPts val="0"/>
              </a:spcBef>
              <a:spcAft>
                <a:spcPts val="0"/>
              </a:spcAft>
              <a:buNone/>
            </a:pPr>
            <a:r>
              <a:rPr lang="en" sz="2200">
                <a:latin typeface="Happy Monkey"/>
                <a:ea typeface="Happy Monkey"/>
                <a:cs typeface="Happy Monkey"/>
                <a:sym typeface="Happy Monkey"/>
              </a:rPr>
              <a:t>Heather Hill, School Psychologist</a:t>
            </a:r>
            <a:endParaRPr sz="2200">
              <a:latin typeface="Happy Monkey"/>
              <a:ea typeface="Happy Monkey"/>
              <a:cs typeface="Happy Monkey"/>
              <a:sym typeface="Happy Monkey"/>
            </a:endParaRPr>
          </a:p>
          <a:p>
            <a:pPr indent="0" lvl="0" marL="0" rtl="0" algn="ctr">
              <a:spcBef>
                <a:spcPts val="0"/>
              </a:spcBef>
              <a:spcAft>
                <a:spcPts val="0"/>
              </a:spcAft>
              <a:buNone/>
            </a:pPr>
            <a:r>
              <a:rPr lang="en" sz="2200">
                <a:latin typeface="Happy Monkey"/>
                <a:ea typeface="Happy Monkey"/>
                <a:cs typeface="Happy Monkey"/>
                <a:sym typeface="Happy Monkey"/>
              </a:rPr>
              <a:t>Mykeia Smith, School Social Worker</a:t>
            </a:r>
            <a:endParaRPr sz="2200">
              <a:latin typeface="Happy Monkey"/>
              <a:ea typeface="Happy Monkey"/>
              <a:cs typeface="Happy Monkey"/>
              <a:sym typeface="Happy Monkey"/>
            </a:endParaRPr>
          </a:p>
          <a:p>
            <a:pPr indent="0" lvl="0" marL="0" rtl="0" algn="ctr">
              <a:spcBef>
                <a:spcPts val="0"/>
              </a:spcBef>
              <a:spcAft>
                <a:spcPts val="0"/>
              </a:spcAft>
              <a:buNone/>
            </a:pPr>
            <a:r>
              <a:rPr lang="en" sz="2200">
                <a:latin typeface="Happy Monkey"/>
                <a:ea typeface="Happy Monkey"/>
                <a:cs typeface="Happy Monkey"/>
                <a:sym typeface="Happy Monkey"/>
              </a:rPr>
              <a:t>Swift Creek Elementary School</a:t>
            </a:r>
            <a:endParaRPr sz="2200">
              <a:latin typeface="Happy Monkey"/>
              <a:ea typeface="Happy Monkey"/>
              <a:cs typeface="Happy Monkey"/>
              <a:sym typeface="Happy Monkey"/>
            </a:endParaRPr>
          </a:p>
        </p:txBody>
      </p:sp>
      <p:sp>
        <p:nvSpPr>
          <p:cNvPr id="68" name="Google Shape;68;p13"/>
          <p:cNvSpPr txBox="1"/>
          <p:nvPr/>
        </p:nvSpPr>
        <p:spPr>
          <a:xfrm>
            <a:off x="4844475" y="4403575"/>
            <a:ext cx="3409200" cy="3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appy Monkey"/>
                <a:ea typeface="Happy Monkey"/>
                <a:cs typeface="Happy Monkey"/>
                <a:sym typeface="Happy Monkey"/>
              </a:rPr>
              <a:t>Created by: Chadwick, Hill &amp; M. Smith</a:t>
            </a:r>
            <a:endParaRPr>
              <a:latin typeface="Happy Monkey"/>
              <a:ea typeface="Happy Monkey"/>
              <a:cs typeface="Happy Monkey"/>
              <a:sym typeface="Happy Monke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appy Monkey"/>
                <a:ea typeface="Happy Monkey"/>
                <a:cs typeface="Happy Monkey"/>
                <a:sym typeface="Happy Monkey"/>
              </a:rPr>
              <a:t>Tools</a:t>
            </a:r>
            <a:endParaRPr>
              <a:latin typeface="Happy Monkey"/>
              <a:ea typeface="Happy Monkey"/>
              <a:cs typeface="Happy Monkey"/>
              <a:sym typeface="Happy Monkey"/>
            </a:endParaRPr>
          </a:p>
        </p:txBody>
      </p:sp>
      <p:sp>
        <p:nvSpPr>
          <p:cNvPr id="142" name="Google Shape;142;p22"/>
          <p:cNvSpPr txBox="1"/>
          <p:nvPr>
            <p:ph idx="1" type="body"/>
          </p:nvPr>
        </p:nvSpPr>
        <p:spPr>
          <a:xfrm>
            <a:off x="311700" y="1266325"/>
            <a:ext cx="3435000" cy="330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Guide the children to use </a:t>
            </a:r>
            <a:r>
              <a:rPr lang="en" sz="2000">
                <a:solidFill>
                  <a:srgbClr val="000000"/>
                </a:solidFill>
                <a:latin typeface="Happy Monkey"/>
                <a:ea typeface="Happy Monkey"/>
                <a:cs typeface="Happy Monkey"/>
                <a:sym typeface="Happy Monkey"/>
              </a:rPr>
              <a:t>appropriate tools for zone</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Each person will go through a process of figuring out which tools work for them in each zone.</a:t>
            </a:r>
            <a:endParaRPr sz="2000">
              <a:solidFill>
                <a:srgbClr val="000000"/>
              </a:solidFill>
              <a:latin typeface="Happy Monkey"/>
              <a:ea typeface="Happy Monkey"/>
              <a:cs typeface="Happy Monkey"/>
              <a:sym typeface="Happy Monkey"/>
            </a:endParaRPr>
          </a:p>
          <a:p>
            <a:pPr indent="0" lvl="0" marL="0" rtl="0" algn="l">
              <a:spcBef>
                <a:spcPts val="0"/>
              </a:spcBef>
              <a:spcAft>
                <a:spcPts val="1600"/>
              </a:spcAft>
              <a:buNone/>
            </a:pPr>
            <a:r>
              <a:t/>
            </a:r>
            <a:endParaRPr>
              <a:solidFill>
                <a:srgbClr val="000000"/>
              </a:solidFill>
              <a:latin typeface="Happy Monkey"/>
              <a:ea typeface="Happy Monkey"/>
              <a:cs typeface="Happy Monkey"/>
              <a:sym typeface="Happy Monkey"/>
            </a:endParaRPr>
          </a:p>
        </p:txBody>
      </p:sp>
      <p:sp>
        <p:nvSpPr>
          <p:cNvPr id="143" name="Google Shape;143;p22"/>
          <p:cNvSpPr txBox="1"/>
          <p:nvPr/>
        </p:nvSpPr>
        <p:spPr>
          <a:xfrm>
            <a:off x="6969925" y="604325"/>
            <a:ext cx="7338000" cy="85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44" name="Google Shape;144;p22"/>
          <p:cNvPicPr preferRelativeResize="0"/>
          <p:nvPr/>
        </p:nvPicPr>
        <p:blipFill>
          <a:blip r:embed="rId3">
            <a:alphaModFix/>
          </a:blip>
          <a:stretch>
            <a:fillRect/>
          </a:stretch>
        </p:blipFill>
        <p:spPr>
          <a:xfrm>
            <a:off x="5067701" y="463300"/>
            <a:ext cx="3046896" cy="42168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appy Monkey"/>
                <a:ea typeface="Happy Monkey"/>
                <a:cs typeface="Happy Monkey"/>
                <a:sym typeface="Happy Monkey"/>
              </a:rPr>
              <a:t>Tying It All Together</a:t>
            </a:r>
            <a:endParaRPr>
              <a:latin typeface="Happy Monkey"/>
              <a:ea typeface="Happy Monkey"/>
              <a:cs typeface="Happy Monkey"/>
              <a:sym typeface="Happy Monkey"/>
            </a:endParaRPr>
          </a:p>
        </p:txBody>
      </p:sp>
      <p:pic>
        <p:nvPicPr>
          <p:cNvPr id="150" name="Google Shape;150;p23"/>
          <p:cNvPicPr preferRelativeResize="0"/>
          <p:nvPr/>
        </p:nvPicPr>
        <p:blipFill rotWithShape="1">
          <a:blip r:embed="rId3">
            <a:alphaModFix/>
          </a:blip>
          <a:srcRect b="0" l="0" r="0" t="0"/>
          <a:stretch/>
        </p:blipFill>
        <p:spPr>
          <a:xfrm>
            <a:off x="668550" y="1317350"/>
            <a:ext cx="4059186" cy="3105550"/>
          </a:xfrm>
          <a:prstGeom prst="rect">
            <a:avLst/>
          </a:prstGeom>
          <a:noFill/>
          <a:ln>
            <a:noFill/>
          </a:ln>
        </p:spPr>
      </p:pic>
      <p:pic>
        <p:nvPicPr>
          <p:cNvPr id="151" name="Google Shape;151;p23"/>
          <p:cNvPicPr preferRelativeResize="0"/>
          <p:nvPr/>
        </p:nvPicPr>
        <p:blipFill>
          <a:blip r:embed="rId4">
            <a:alphaModFix/>
          </a:blip>
          <a:stretch>
            <a:fillRect/>
          </a:stretch>
        </p:blipFill>
        <p:spPr>
          <a:xfrm>
            <a:off x="4880136" y="1304825"/>
            <a:ext cx="4111465" cy="30563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3292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Happy Monkey"/>
                <a:ea typeface="Happy Monkey"/>
                <a:cs typeface="Happy Monkey"/>
                <a:sym typeface="Happy Monkey"/>
              </a:rPr>
              <a:t>Three Prongs of Social Emotional Learning (SEL) at SCES</a:t>
            </a:r>
            <a:endParaRPr sz="2300">
              <a:latin typeface="Happy Monkey"/>
              <a:ea typeface="Happy Monkey"/>
              <a:cs typeface="Happy Monkey"/>
              <a:sym typeface="Happy Monkey"/>
            </a:endParaRPr>
          </a:p>
        </p:txBody>
      </p:sp>
      <p:sp>
        <p:nvSpPr>
          <p:cNvPr id="157" name="Google Shape;157;p24"/>
          <p:cNvSpPr txBox="1"/>
          <p:nvPr/>
        </p:nvSpPr>
        <p:spPr>
          <a:xfrm>
            <a:off x="564900" y="1036675"/>
            <a:ext cx="8014200" cy="39273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Happy Monkey"/>
              <a:buAutoNum type="arabicPeriod"/>
            </a:pPr>
            <a:r>
              <a:rPr lang="en" sz="2000">
                <a:latin typeface="Happy Monkey"/>
                <a:ea typeface="Happy Monkey"/>
                <a:cs typeface="Happy Monkey"/>
                <a:sym typeface="Happy Monkey"/>
              </a:rPr>
              <a:t>Positive Behavioral Interventions &amp; Supports (PBIS)</a:t>
            </a:r>
            <a:endParaRPr sz="2000">
              <a:latin typeface="Happy Monkey"/>
              <a:ea typeface="Happy Monkey"/>
              <a:cs typeface="Happy Monkey"/>
              <a:sym typeface="Happy Monkey"/>
            </a:endParaRPr>
          </a:p>
          <a:p>
            <a:pPr indent="-355600" lvl="1" marL="1371600" rtl="0" algn="l">
              <a:spcBef>
                <a:spcPts val="0"/>
              </a:spcBef>
              <a:spcAft>
                <a:spcPts val="0"/>
              </a:spcAft>
              <a:buSzPts val="2000"/>
              <a:buFont typeface="Happy Monkey"/>
              <a:buAutoNum type="alphaLcPeriod"/>
            </a:pPr>
            <a:r>
              <a:rPr lang="en" sz="2000">
                <a:latin typeface="Happy Monkey"/>
                <a:ea typeface="Happy Monkey"/>
                <a:cs typeface="Happy Monkey"/>
                <a:sym typeface="Happy Monkey"/>
              </a:rPr>
              <a:t>ROAR Pledge</a:t>
            </a:r>
            <a:endParaRPr sz="2000">
              <a:latin typeface="Happy Monkey"/>
              <a:ea typeface="Happy Monkey"/>
              <a:cs typeface="Happy Monkey"/>
              <a:sym typeface="Happy Monkey"/>
            </a:endParaRPr>
          </a:p>
          <a:p>
            <a:pPr indent="-355600" lvl="1" marL="1371600" rtl="0" algn="l">
              <a:spcBef>
                <a:spcPts val="0"/>
              </a:spcBef>
              <a:spcAft>
                <a:spcPts val="0"/>
              </a:spcAft>
              <a:buSzPts val="2000"/>
              <a:buFont typeface="Happy Monkey"/>
              <a:buAutoNum type="alphaLcPeriod"/>
            </a:pPr>
            <a:r>
              <a:rPr lang="en" sz="2000">
                <a:latin typeface="Happy Monkey"/>
                <a:ea typeface="Happy Monkey"/>
                <a:cs typeface="Happy Monkey"/>
                <a:sym typeface="Happy Monkey"/>
              </a:rPr>
              <a:t>ROAR Coupons</a:t>
            </a:r>
            <a:endParaRPr sz="2000">
              <a:latin typeface="Happy Monkey"/>
              <a:ea typeface="Happy Monkey"/>
              <a:cs typeface="Happy Monkey"/>
              <a:sym typeface="Happy Monkey"/>
            </a:endParaRPr>
          </a:p>
          <a:p>
            <a:pPr indent="-355600" lvl="1" marL="1371600" rtl="0" algn="l">
              <a:spcBef>
                <a:spcPts val="0"/>
              </a:spcBef>
              <a:spcAft>
                <a:spcPts val="0"/>
              </a:spcAft>
              <a:buSzPts val="2000"/>
              <a:buFont typeface="Happy Monkey"/>
              <a:buAutoNum type="alphaLcPeriod"/>
            </a:pPr>
            <a:r>
              <a:rPr lang="en" sz="2000">
                <a:latin typeface="Happy Monkey"/>
                <a:ea typeface="Happy Monkey"/>
                <a:cs typeface="Happy Monkey"/>
                <a:sym typeface="Happy Monkey"/>
              </a:rPr>
              <a:t>Class Compliments</a:t>
            </a:r>
            <a:endParaRPr sz="2000">
              <a:latin typeface="Happy Monkey"/>
              <a:ea typeface="Happy Monkey"/>
              <a:cs typeface="Happy Monkey"/>
              <a:sym typeface="Happy Monkey"/>
            </a:endParaRPr>
          </a:p>
          <a:p>
            <a:pPr indent="-355600" lvl="0" marL="457200" rtl="0" algn="l">
              <a:spcBef>
                <a:spcPts val="0"/>
              </a:spcBef>
              <a:spcAft>
                <a:spcPts val="0"/>
              </a:spcAft>
              <a:buSzPts val="2000"/>
              <a:buFont typeface="Happy Monkey"/>
              <a:buAutoNum type="arabicPeriod"/>
            </a:pPr>
            <a:r>
              <a:rPr lang="en" sz="2000">
                <a:latin typeface="Happy Monkey"/>
                <a:ea typeface="Happy Monkey"/>
                <a:cs typeface="Happy Monkey"/>
                <a:sym typeface="Happy Monkey"/>
              </a:rPr>
              <a:t>The Positivity Project (P2)</a:t>
            </a:r>
            <a:endParaRPr sz="2000">
              <a:latin typeface="Happy Monkey"/>
              <a:ea typeface="Happy Monkey"/>
              <a:cs typeface="Happy Monkey"/>
              <a:sym typeface="Happy Monkey"/>
            </a:endParaRPr>
          </a:p>
          <a:p>
            <a:pPr indent="-355600" lvl="1" marL="1371600" rtl="0" algn="l">
              <a:spcBef>
                <a:spcPts val="0"/>
              </a:spcBef>
              <a:spcAft>
                <a:spcPts val="0"/>
              </a:spcAft>
              <a:buSzPts val="2000"/>
              <a:buFont typeface="Happy Monkey"/>
              <a:buAutoNum type="alphaLcPeriod"/>
            </a:pPr>
            <a:r>
              <a:rPr lang="en" sz="2000">
                <a:latin typeface="Happy Monkey"/>
                <a:ea typeface="Happy Monkey"/>
                <a:cs typeface="Happy Monkey"/>
                <a:sym typeface="Happy Monkey"/>
              </a:rPr>
              <a:t>Daily lessons</a:t>
            </a:r>
            <a:endParaRPr sz="2000">
              <a:latin typeface="Happy Monkey"/>
              <a:ea typeface="Happy Monkey"/>
              <a:cs typeface="Happy Monkey"/>
              <a:sym typeface="Happy Monkey"/>
            </a:endParaRPr>
          </a:p>
          <a:p>
            <a:pPr indent="-355600" lvl="1" marL="1371600" rtl="0" algn="l">
              <a:spcBef>
                <a:spcPts val="0"/>
              </a:spcBef>
              <a:spcAft>
                <a:spcPts val="0"/>
              </a:spcAft>
              <a:buSzPts val="2000"/>
              <a:buFont typeface="Happy Monkey"/>
              <a:buAutoNum type="alphaLcPeriod"/>
            </a:pPr>
            <a:r>
              <a:rPr lang="en" sz="2000">
                <a:latin typeface="Happy Monkey"/>
                <a:ea typeface="Happy Monkey"/>
                <a:cs typeface="Happy Monkey"/>
                <a:sym typeface="Happy Monkey"/>
              </a:rPr>
              <a:t>Character Strengths</a:t>
            </a:r>
            <a:endParaRPr sz="2000">
              <a:latin typeface="Happy Monkey"/>
              <a:ea typeface="Happy Monkey"/>
              <a:cs typeface="Happy Monkey"/>
              <a:sym typeface="Happy Monkey"/>
            </a:endParaRPr>
          </a:p>
          <a:p>
            <a:pPr indent="-355600" lvl="1" marL="1371600" rtl="0" algn="l">
              <a:spcBef>
                <a:spcPts val="0"/>
              </a:spcBef>
              <a:spcAft>
                <a:spcPts val="0"/>
              </a:spcAft>
              <a:buSzPts val="2000"/>
              <a:buFont typeface="Happy Monkey"/>
              <a:buAutoNum type="alphaLcPeriod"/>
            </a:pPr>
            <a:r>
              <a:rPr lang="en" sz="2000">
                <a:latin typeface="Happy Monkey"/>
                <a:ea typeface="Happy Monkey"/>
                <a:cs typeface="Happy Monkey"/>
                <a:sym typeface="Happy Monkey"/>
              </a:rPr>
              <a:t>Other People Matter Mindset</a:t>
            </a:r>
            <a:endParaRPr sz="2000">
              <a:latin typeface="Happy Monkey"/>
              <a:ea typeface="Happy Monkey"/>
              <a:cs typeface="Happy Monkey"/>
              <a:sym typeface="Happy Monkey"/>
            </a:endParaRPr>
          </a:p>
          <a:p>
            <a:pPr indent="-355600" lvl="0" marL="457200" rtl="0" algn="l">
              <a:spcBef>
                <a:spcPts val="0"/>
              </a:spcBef>
              <a:spcAft>
                <a:spcPts val="0"/>
              </a:spcAft>
              <a:buSzPts val="2000"/>
              <a:buFont typeface="Happy Monkey"/>
              <a:buAutoNum type="arabicPeriod"/>
            </a:pPr>
            <a:r>
              <a:rPr lang="en" sz="2000">
                <a:latin typeface="Happy Monkey"/>
                <a:ea typeface="Happy Monkey"/>
                <a:cs typeface="Happy Monkey"/>
                <a:sym typeface="Happy Monkey"/>
              </a:rPr>
              <a:t>Zones Of Regulation</a:t>
            </a:r>
            <a:endParaRPr sz="2000">
              <a:latin typeface="Happy Monkey"/>
              <a:ea typeface="Happy Monkey"/>
              <a:cs typeface="Happy Monkey"/>
              <a:sym typeface="Happy Monkey"/>
            </a:endParaRPr>
          </a:p>
          <a:p>
            <a:pPr indent="0" lvl="0" marL="0" rtl="0" algn="l">
              <a:spcBef>
                <a:spcPts val="0"/>
              </a:spcBef>
              <a:spcAft>
                <a:spcPts val="0"/>
              </a:spcAft>
              <a:buNone/>
            </a:pPr>
            <a:r>
              <a:t/>
            </a:r>
            <a:endParaRPr sz="2000">
              <a:latin typeface="Happy Monkey"/>
              <a:ea typeface="Happy Monkey"/>
              <a:cs typeface="Happy Monkey"/>
              <a:sym typeface="Happy Monkey"/>
            </a:endParaRPr>
          </a:p>
          <a:p>
            <a:pPr indent="0" lvl="0" marL="0" rtl="0" algn="l">
              <a:spcBef>
                <a:spcPts val="0"/>
              </a:spcBef>
              <a:spcAft>
                <a:spcPts val="0"/>
              </a:spcAft>
              <a:buNone/>
            </a:pPr>
            <a:r>
              <a:rPr lang="en" sz="2000">
                <a:latin typeface="Happy Monkey"/>
                <a:ea typeface="Happy Monkey"/>
                <a:cs typeface="Happy Monkey"/>
                <a:sym typeface="Happy Monkey"/>
              </a:rPr>
              <a:t>Examples of times SEL is being reinforced:  </a:t>
            </a:r>
            <a:endParaRPr sz="2000">
              <a:latin typeface="Happy Monkey"/>
              <a:ea typeface="Happy Monkey"/>
              <a:cs typeface="Happy Monkey"/>
              <a:sym typeface="Happy Monkey"/>
            </a:endParaRPr>
          </a:p>
          <a:p>
            <a:pPr indent="0" lvl="0" marL="0" rtl="0" algn="l">
              <a:spcBef>
                <a:spcPts val="0"/>
              </a:spcBef>
              <a:spcAft>
                <a:spcPts val="0"/>
              </a:spcAft>
              <a:buNone/>
            </a:pPr>
            <a:r>
              <a:rPr lang="en" sz="2000">
                <a:latin typeface="Happy Monkey"/>
                <a:ea typeface="Happy Monkey"/>
                <a:cs typeface="Happy Monkey"/>
                <a:sym typeface="Happy Monkey"/>
              </a:rPr>
              <a:t>EL, Guidance Classes, Small Groups, Specials, Cafeteria, etc...</a:t>
            </a:r>
            <a:endParaRPr sz="2000">
              <a:latin typeface="Happy Monkey"/>
              <a:ea typeface="Happy Monkey"/>
              <a:cs typeface="Happy Monkey"/>
              <a:sym typeface="Happy Monke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appy Monkey"/>
                <a:ea typeface="Happy Monkey"/>
                <a:cs typeface="Happy Monkey"/>
                <a:sym typeface="Happy Monkey"/>
              </a:rPr>
              <a:t>What can you do at home?</a:t>
            </a:r>
            <a:endParaRPr>
              <a:latin typeface="Happy Monkey"/>
              <a:ea typeface="Happy Monkey"/>
              <a:cs typeface="Happy Monkey"/>
              <a:sym typeface="Happy Monkey"/>
            </a:endParaRPr>
          </a:p>
        </p:txBody>
      </p:sp>
      <p:sp>
        <p:nvSpPr>
          <p:cNvPr id="163" name="Google Shape;163;p25"/>
          <p:cNvSpPr txBox="1"/>
          <p:nvPr/>
        </p:nvSpPr>
        <p:spPr>
          <a:xfrm>
            <a:off x="558200" y="1255975"/>
            <a:ext cx="8014200" cy="3389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Happy Monkey"/>
              <a:buChar char="●"/>
            </a:pPr>
            <a:r>
              <a:rPr lang="en" sz="2000">
                <a:latin typeface="Happy Monkey"/>
                <a:ea typeface="Happy Monkey"/>
                <a:cs typeface="Happy Monkey"/>
                <a:sym typeface="Happy Monkey"/>
              </a:rPr>
              <a:t>Share your zone</a:t>
            </a:r>
            <a:endParaRPr sz="2000">
              <a:latin typeface="Happy Monkey"/>
              <a:ea typeface="Happy Monkey"/>
              <a:cs typeface="Happy Monkey"/>
              <a:sym typeface="Happy Monkey"/>
            </a:endParaRPr>
          </a:p>
          <a:p>
            <a:pPr indent="-355600" lvl="0" marL="457200" rtl="0" algn="l">
              <a:spcBef>
                <a:spcPts val="0"/>
              </a:spcBef>
              <a:spcAft>
                <a:spcPts val="0"/>
              </a:spcAft>
              <a:buSzPts val="2000"/>
              <a:buFont typeface="Happy Monkey"/>
              <a:buChar char="●"/>
            </a:pPr>
            <a:r>
              <a:rPr lang="en" sz="2000">
                <a:latin typeface="Happy Monkey"/>
                <a:ea typeface="Happy Monkey"/>
                <a:cs typeface="Happy Monkey"/>
                <a:sym typeface="Happy Monkey"/>
              </a:rPr>
              <a:t>Dinner as a family</a:t>
            </a:r>
            <a:endParaRPr sz="2000">
              <a:latin typeface="Happy Monkey"/>
              <a:ea typeface="Happy Monkey"/>
              <a:cs typeface="Happy Monkey"/>
              <a:sym typeface="Happy Monkey"/>
            </a:endParaRPr>
          </a:p>
          <a:p>
            <a:pPr indent="-355600" lvl="0" marL="457200" rtl="0" algn="l">
              <a:spcBef>
                <a:spcPts val="0"/>
              </a:spcBef>
              <a:spcAft>
                <a:spcPts val="0"/>
              </a:spcAft>
              <a:buSzPts val="2000"/>
              <a:buFont typeface="Happy Monkey"/>
              <a:buChar char="●"/>
            </a:pPr>
            <a:r>
              <a:rPr lang="en" sz="2000">
                <a:latin typeface="Happy Monkey"/>
                <a:ea typeface="Happy Monkey"/>
                <a:cs typeface="Happy Monkey"/>
                <a:sym typeface="Happy Monkey"/>
              </a:rPr>
              <a:t>Read the Zones portion of the PTA Newsletter</a:t>
            </a:r>
            <a:endParaRPr sz="2000">
              <a:latin typeface="Happy Monkey"/>
              <a:ea typeface="Happy Monkey"/>
              <a:cs typeface="Happy Monkey"/>
              <a:sym typeface="Happy Monkey"/>
            </a:endParaRPr>
          </a:p>
          <a:p>
            <a:pPr indent="-355600" lvl="0" marL="457200" rtl="0" algn="l">
              <a:spcBef>
                <a:spcPts val="0"/>
              </a:spcBef>
              <a:spcAft>
                <a:spcPts val="0"/>
              </a:spcAft>
              <a:buSzPts val="2000"/>
              <a:buFont typeface="Happy Monkey"/>
              <a:buChar char="●"/>
            </a:pPr>
            <a:r>
              <a:rPr lang="en" sz="2000">
                <a:latin typeface="Happy Monkey"/>
                <a:ea typeface="Happy Monkey"/>
                <a:cs typeface="Happy Monkey"/>
                <a:sym typeface="Happy Monkey"/>
              </a:rPr>
              <a:t>Read books together </a:t>
            </a:r>
            <a:endParaRPr sz="2000">
              <a:latin typeface="Happy Monkey"/>
              <a:ea typeface="Happy Monkey"/>
              <a:cs typeface="Happy Monkey"/>
              <a:sym typeface="Happy Monkey"/>
            </a:endParaRPr>
          </a:p>
          <a:p>
            <a:pPr indent="-355600" lvl="0" marL="457200" rtl="0" algn="l">
              <a:spcBef>
                <a:spcPts val="0"/>
              </a:spcBef>
              <a:spcAft>
                <a:spcPts val="0"/>
              </a:spcAft>
              <a:buSzPts val="2000"/>
              <a:buFont typeface="Happy Monkey"/>
              <a:buChar char="●"/>
            </a:pPr>
            <a:r>
              <a:rPr lang="en" sz="2000">
                <a:latin typeface="Happy Monkey"/>
                <a:ea typeface="Happy Monkey"/>
                <a:cs typeface="Happy Monkey"/>
                <a:sym typeface="Happy Monkey"/>
              </a:rPr>
              <a:t>Point out your observations of your child’s zone/Behavior</a:t>
            </a:r>
            <a:endParaRPr sz="2000">
              <a:latin typeface="Happy Monkey"/>
              <a:ea typeface="Happy Monkey"/>
              <a:cs typeface="Happy Monkey"/>
              <a:sym typeface="Happy Monkey"/>
            </a:endParaRPr>
          </a:p>
          <a:p>
            <a:pPr indent="-355600" lvl="0" marL="457200" rtl="0" algn="l">
              <a:spcBef>
                <a:spcPts val="0"/>
              </a:spcBef>
              <a:spcAft>
                <a:spcPts val="0"/>
              </a:spcAft>
              <a:buSzPts val="2000"/>
              <a:buFont typeface="Happy Monkey"/>
              <a:buChar char="●"/>
            </a:pPr>
            <a:r>
              <a:rPr lang="en" sz="2000">
                <a:latin typeface="Happy Monkey"/>
                <a:ea typeface="Happy Monkey"/>
                <a:cs typeface="Happy Monkey"/>
                <a:sym typeface="Happy Monkey"/>
              </a:rPr>
              <a:t>Validate your child’s zone and help them brainstorm tools</a:t>
            </a:r>
            <a:endParaRPr sz="2000">
              <a:latin typeface="Happy Monkey"/>
              <a:ea typeface="Happy Monkey"/>
              <a:cs typeface="Happy Monkey"/>
              <a:sym typeface="Happy Monkey"/>
            </a:endParaRPr>
          </a:p>
          <a:p>
            <a:pPr indent="-355600" lvl="0" marL="457200" rtl="0" algn="l">
              <a:spcBef>
                <a:spcPts val="0"/>
              </a:spcBef>
              <a:spcAft>
                <a:spcPts val="0"/>
              </a:spcAft>
              <a:buSzPts val="2000"/>
              <a:buFont typeface="Happy Monkey"/>
              <a:buChar char="●"/>
            </a:pPr>
            <a:r>
              <a:rPr lang="en" sz="2000">
                <a:latin typeface="Happy Monkey"/>
                <a:ea typeface="Happy Monkey"/>
                <a:cs typeface="Happy Monkey"/>
                <a:sym typeface="Happy Monkey"/>
              </a:rPr>
              <a:t>Share how your child’s behavior is impacting your zone Express interest in your child’s triggers</a:t>
            </a:r>
            <a:endParaRPr sz="2000">
              <a:latin typeface="Happy Monkey"/>
              <a:ea typeface="Happy Monkey"/>
              <a:cs typeface="Happy Monkey"/>
              <a:sym typeface="Happy Monkey"/>
            </a:endParaRPr>
          </a:p>
          <a:p>
            <a:pPr indent="-355600" lvl="0" marL="457200" rtl="0" algn="l">
              <a:spcBef>
                <a:spcPts val="0"/>
              </a:spcBef>
              <a:spcAft>
                <a:spcPts val="0"/>
              </a:spcAft>
              <a:buSzPts val="2000"/>
              <a:buFont typeface="Happy Monkey"/>
              <a:buChar char="●"/>
            </a:pPr>
            <a:r>
              <a:rPr lang="en" sz="2000">
                <a:latin typeface="Happy Monkey"/>
                <a:ea typeface="Happy Monkey"/>
                <a:cs typeface="Happy Monkey"/>
                <a:sym typeface="Happy Monkey"/>
              </a:rPr>
              <a:t>Positively reinforce your child for </a:t>
            </a:r>
            <a:r>
              <a:rPr lang="en" sz="2000">
                <a:latin typeface="Happy Monkey"/>
                <a:ea typeface="Happy Monkey"/>
                <a:cs typeface="Happy Monkey"/>
                <a:sym typeface="Happy Monkey"/>
              </a:rPr>
              <a:t>recognizing</a:t>
            </a:r>
            <a:r>
              <a:rPr lang="en" sz="2000">
                <a:latin typeface="Happy Monkey"/>
                <a:ea typeface="Happy Monkey"/>
                <a:cs typeface="Happy Monkey"/>
                <a:sym typeface="Happy Monkey"/>
              </a:rPr>
              <a:t> their zone </a:t>
            </a:r>
            <a:endParaRPr sz="2000">
              <a:latin typeface="Happy Monkey"/>
              <a:ea typeface="Happy Monkey"/>
              <a:cs typeface="Happy Monkey"/>
              <a:sym typeface="Happy Monke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appy Monkey"/>
                <a:ea typeface="Happy Monkey"/>
                <a:cs typeface="Happy Monkey"/>
                <a:sym typeface="Happy Monkey"/>
              </a:rPr>
              <a:t>Resource</a:t>
            </a:r>
            <a:endParaRPr>
              <a:latin typeface="Happy Monkey"/>
              <a:ea typeface="Happy Monkey"/>
              <a:cs typeface="Happy Monkey"/>
              <a:sym typeface="Happy Monkey"/>
            </a:endParaRPr>
          </a:p>
        </p:txBody>
      </p:sp>
      <p:sp>
        <p:nvSpPr>
          <p:cNvPr id="169" name="Google Shape;169;p26"/>
          <p:cNvSpPr txBox="1"/>
          <p:nvPr>
            <p:ph idx="1" type="body"/>
          </p:nvPr>
        </p:nvSpPr>
        <p:spPr>
          <a:xfrm>
            <a:off x="311700" y="1266325"/>
            <a:ext cx="55302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Zones of Regulation: A Curriculum Designed to Foster Self-Regulation and Emotional Control</a:t>
            </a:r>
            <a:endParaRPr/>
          </a:p>
          <a:p>
            <a:pPr indent="0" lvl="0" marL="0" rtl="0" algn="l">
              <a:spcBef>
                <a:spcPts val="1600"/>
              </a:spcBef>
              <a:spcAft>
                <a:spcPts val="0"/>
              </a:spcAft>
              <a:buNone/>
            </a:pPr>
            <a:r>
              <a:rPr lang="en"/>
              <a:t>Written and Created by:                                        Leah M. Kuypers, MA ED. OTR/L</a:t>
            </a:r>
            <a:endParaRPr/>
          </a:p>
          <a:p>
            <a:pPr indent="0" lvl="0" marL="0" rtl="0" algn="l">
              <a:spcBef>
                <a:spcPts val="1600"/>
              </a:spcBef>
              <a:spcAft>
                <a:spcPts val="1600"/>
              </a:spcAft>
              <a:buNone/>
            </a:pPr>
            <a:r>
              <a:t/>
            </a:r>
            <a:endParaRPr/>
          </a:p>
        </p:txBody>
      </p:sp>
      <p:pic>
        <p:nvPicPr>
          <p:cNvPr id="170" name="Google Shape;170;p26"/>
          <p:cNvPicPr preferRelativeResize="0"/>
          <p:nvPr/>
        </p:nvPicPr>
        <p:blipFill>
          <a:blip r:embed="rId3">
            <a:alphaModFix/>
          </a:blip>
          <a:stretch>
            <a:fillRect/>
          </a:stretch>
        </p:blipFill>
        <p:spPr>
          <a:xfrm>
            <a:off x="6727675" y="1152419"/>
            <a:ext cx="1638900" cy="2063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appy Monkey"/>
                <a:ea typeface="Happy Monkey"/>
                <a:cs typeface="Happy Monkey"/>
                <a:sym typeface="Happy Monkey"/>
              </a:rPr>
              <a:t>Our Why.</a:t>
            </a:r>
            <a:endParaRPr>
              <a:latin typeface="Happy Monkey"/>
              <a:ea typeface="Happy Monkey"/>
              <a:cs typeface="Happy Monkey"/>
              <a:sym typeface="Happy Monkey"/>
            </a:endParaRPr>
          </a:p>
        </p:txBody>
      </p:sp>
      <p:sp>
        <p:nvSpPr>
          <p:cNvPr id="74" name="Google Shape;74;p14"/>
          <p:cNvSpPr txBox="1"/>
          <p:nvPr>
            <p:ph idx="1" type="body"/>
          </p:nvPr>
        </p:nvSpPr>
        <p:spPr>
          <a:xfrm>
            <a:off x="311700" y="1250200"/>
            <a:ext cx="8520600" cy="3019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We teach reading, writing, and mathematics. But children also need to be taught how to identify and manage their emotions.</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Since using Zones of Regulation school wide, we have seen:</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Increase in students’ ability to recognize, communicate &amp; manage their emotions</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Increase in staff members’ confidence &amp; ability to help children with their emotions</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Share Zones of Regulation resources with you!</a:t>
            </a:r>
            <a:endParaRPr sz="2000">
              <a:solidFill>
                <a:srgbClr val="000000"/>
              </a:solidFill>
              <a:latin typeface="Happy Monkey"/>
              <a:ea typeface="Happy Monkey"/>
              <a:cs typeface="Happy Monkey"/>
              <a:sym typeface="Happy Monke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200">
                <a:latin typeface="Happy Monkey"/>
                <a:ea typeface="Happy Monkey"/>
                <a:cs typeface="Happy Monkey"/>
                <a:sym typeface="Happy Monkey"/>
              </a:rPr>
              <a:t>What is Zones of Regulation or “Zones?”</a:t>
            </a:r>
            <a:endParaRPr b="0" sz="3200">
              <a:solidFill>
                <a:srgbClr val="000000"/>
              </a:solidFill>
              <a:latin typeface="Happy Monkey"/>
              <a:ea typeface="Happy Monkey"/>
              <a:cs typeface="Happy Monkey"/>
              <a:sym typeface="Happy Monkey"/>
            </a:endParaRPr>
          </a:p>
        </p:txBody>
      </p:sp>
      <p:sp>
        <p:nvSpPr>
          <p:cNvPr id="80" name="Google Shape;80;p1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Practices based on evidence</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C</a:t>
            </a:r>
            <a:r>
              <a:rPr lang="en" sz="2000">
                <a:solidFill>
                  <a:srgbClr val="000000"/>
                </a:solidFill>
                <a:latin typeface="Happy Monkey"/>
                <a:ea typeface="Happy Monkey"/>
                <a:cs typeface="Happy Monkey"/>
                <a:sym typeface="Happy Monkey"/>
              </a:rPr>
              <a:t>ognitive behavior approach</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Helps people recognize different emotional states called “zones” </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Gives strategies, or “tools,” to stay in or move  to a zone </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Helps </a:t>
            </a:r>
            <a:r>
              <a:rPr lang="en" sz="2000">
                <a:solidFill>
                  <a:srgbClr val="000000"/>
                </a:solidFill>
                <a:latin typeface="Happy Monkey"/>
                <a:ea typeface="Happy Monkey"/>
                <a:cs typeface="Happy Monkey"/>
                <a:sym typeface="Happy Monkey"/>
              </a:rPr>
              <a:t>with SELF-REGULATION</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Increases control and problem-solving abilities</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id="85" name="Google Shape;85;p16"/>
          <p:cNvPicPr preferRelativeResize="0"/>
          <p:nvPr/>
        </p:nvPicPr>
        <p:blipFill>
          <a:blip r:embed="rId3">
            <a:alphaModFix/>
          </a:blip>
          <a:stretch>
            <a:fillRect/>
          </a:stretch>
        </p:blipFill>
        <p:spPr>
          <a:xfrm>
            <a:off x="1401525" y="152400"/>
            <a:ext cx="6340938"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appy Monkey"/>
                <a:ea typeface="Happy Monkey"/>
                <a:cs typeface="Happy Monkey"/>
                <a:sym typeface="Happy Monkey"/>
              </a:rPr>
              <a:t>Red Zone</a:t>
            </a:r>
            <a:endParaRPr>
              <a:latin typeface="Happy Monkey"/>
              <a:ea typeface="Happy Monkey"/>
              <a:cs typeface="Happy Monkey"/>
              <a:sym typeface="Happy Monkey"/>
            </a:endParaRPr>
          </a:p>
        </p:txBody>
      </p:sp>
      <p:sp>
        <p:nvSpPr>
          <p:cNvPr id="91" name="Google Shape;91;p1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Extremely heightened state of alertness or very intense feelings, </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Anger/rage</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Explosive behavior</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Panic/ terror</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Elation</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NOT IN CONTROL OF BODY</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Red light - “stop and regain control”</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Energy Level: </a:t>
            </a:r>
            <a:endParaRPr sz="2000">
              <a:solidFill>
                <a:srgbClr val="000000"/>
              </a:solidFill>
              <a:latin typeface="Happy Monkey"/>
              <a:ea typeface="Happy Monkey"/>
              <a:cs typeface="Happy Monkey"/>
              <a:sym typeface="Happy Monkey"/>
            </a:endParaRPr>
          </a:p>
        </p:txBody>
      </p:sp>
      <p:pic>
        <p:nvPicPr>
          <p:cNvPr id="92" name="Google Shape;92;p17"/>
          <p:cNvPicPr preferRelativeResize="0"/>
          <p:nvPr/>
        </p:nvPicPr>
        <p:blipFill>
          <a:blip r:embed="rId3">
            <a:alphaModFix/>
          </a:blip>
          <a:stretch>
            <a:fillRect/>
          </a:stretch>
        </p:blipFill>
        <p:spPr>
          <a:xfrm>
            <a:off x="6067095" y="1852970"/>
            <a:ext cx="2418474" cy="2429975"/>
          </a:xfrm>
          <a:prstGeom prst="rect">
            <a:avLst/>
          </a:prstGeom>
          <a:noFill/>
          <a:ln>
            <a:noFill/>
          </a:ln>
        </p:spPr>
      </p:pic>
      <p:sp>
        <p:nvSpPr>
          <p:cNvPr id="93" name="Google Shape;93;p17"/>
          <p:cNvSpPr/>
          <p:nvPr/>
        </p:nvSpPr>
        <p:spPr>
          <a:xfrm>
            <a:off x="3567950" y="4196200"/>
            <a:ext cx="322200" cy="2850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3245750" y="4196200"/>
            <a:ext cx="322200" cy="2850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2923550" y="4196200"/>
            <a:ext cx="322200" cy="2850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2601350" y="4196200"/>
            <a:ext cx="322200" cy="2850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appy Monkey"/>
                <a:ea typeface="Happy Monkey"/>
                <a:cs typeface="Happy Monkey"/>
                <a:sym typeface="Happy Monkey"/>
              </a:rPr>
              <a:t>Blue Zone</a:t>
            </a:r>
            <a:endParaRPr>
              <a:latin typeface="Happy Monkey"/>
              <a:ea typeface="Happy Monkey"/>
              <a:cs typeface="Happy Monkey"/>
              <a:sym typeface="Happy Monkey"/>
            </a:endParaRPr>
          </a:p>
        </p:txBody>
      </p:sp>
      <p:sp>
        <p:nvSpPr>
          <p:cNvPr id="102" name="Google Shape;102;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L</a:t>
            </a:r>
            <a:r>
              <a:rPr lang="en" sz="2000">
                <a:solidFill>
                  <a:srgbClr val="000000"/>
                </a:solidFill>
                <a:latin typeface="Happy Monkey"/>
                <a:ea typeface="Happy Monkey"/>
                <a:cs typeface="Happy Monkey"/>
                <a:sym typeface="Happy Monkey"/>
              </a:rPr>
              <a:t>ow states of alertness</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Sad</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Tired</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Sick</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Bored</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BODY AND/OR BRAIN ARE MOVING SLOWLY</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“A rest area where you pull over when you need to recharge”</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Energy Level: </a:t>
            </a:r>
            <a:endParaRPr sz="2000">
              <a:solidFill>
                <a:srgbClr val="000000"/>
              </a:solidFill>
              <a:latin typeface="Happy Monkey"/>
              <a:ea typeface="Happy Monkey"/>
              <a:cs typeface="Happy Monkey"/>
              <a:sym typeface="Happy Monkey"/>
            </a:endParaRPr>
          </a:p>
        </p:txBody>
      </p:sp>
      <p:pic>
        <p:nvPicPr>
          <p:cNvPr id="103" name="Google Shape;103;p18"/>
          <p:cNvPicPr preferRelativeResize="0"/>
          <p:nvPr/>
        </p:nvPicPr>
        <p:blipFill rotWithShape="1">
          <a:blip r:embed="rId3">
            <a:alphaModFix/>
          </a:blip>
          <a:srcRect b="-1020" l="0" r="-2051" t="1020"/>
          <a:stretch/>
        </p:blipFill>
        <p:spPr>
          <a:xfrm>
            <a:off x="5668550" y="523250"/>
            <a:ext cx="2662025" cy="2538725"/>
          </a:xfrm>
          <a:prstGeom prst="rect">
            <a:avLst/>
          </a:prstGeom>
          <a:noFill/>
          <a:ln>
            <a:noFill/>
          </a:ln>
        </p:spPr>
      </p:pic>
      <p:sp>
        <p:nvSpPr>
          <p:cNvPr id="104" name="Google Shape;104;p18"/>
          <p:cNvSpPr/>
          <p:nvPr/>
        </p:nvSpPr>
        <p:spPr>
          <a:xfrm>
            <a:off x="2602725" y="3861675"/>
            <a:ext cx="322200" cy="2850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a:off x="2924925" y="3861675"/>
            <a:ext cx="322200" cy="2850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a:off x="3247125" y="3861675"/>
            <a:ext cx="322200" cy="2850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a:off x="3569325" y="3861675"/>
            <a:ext cx="322200" cy="2850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appy Monkey"/>
                <a:ea typeface="Happy Monkey"/>
                <a:cs typeface="Happy Monkey"/>
                <a:sym typeface="Happy Monkey"/>
              </a:rPr>
              <a:t>Yellow Zone</a:t>
            </a:r>
            <a:endParaRPr>
              <a:latin typeface="Happy Monkey"/>
              <a:ea typeface="Happy Monkey"/>
              <a:cs typeface="Happy Monkey"/>
              <a:sym typeface="Happy Monkey"/>
            </a:endParaRPr>
          </a:p>
        </p:txBody>
      </p:sp>
      <p:sp>
        <p:nvSpPr>
          <p:cNvPr id="113" name="Google Shape;113;p19"/>
          <p:cNvSpPr txBox="1"/>
          <p:nvPr>
            <p:ph idx="1" type="body"/>
          </p:nvPr>
        </p:nvSpPr>
        <p:spPr>
          <a:xfrm>
            <a:off x="311700" y="1073600"/>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Happy Monkey"/>
              <a:buChar char="●"/>
            </a:pPr>
            <a:r>
              <a:rPr lang="en">
                <a:solidFill>
                  <a:srgbClr val="000000"/>
                </a:solidFill>
                <a:latin typeface="Happy Monkey"/>
                <a:ea typeface="Happy Monkey"/>
                <a:cs typeface="Happy Monkey"/>
                <a:sym typeface="Happy Monkey"/>
              </a:rPr>
              <a:t>Elevated emotions and heightened state of alertness</a:t>
            </a:r>
            <a:endParaRPr>
              <a:solidFill>
                <a:srgbClr val="000000"/>
              </a:solidFill>
              <a:latin typeface="Happy Monkey"/>
              <a:ea typeface="Happy Monkey"/>
              <a:cs typeface="Happy Monkey"/>
              <a:sym typeface="Happy Monkey"/>
            </a:endParaRPr>
          </a:p>
          <a:p>
            <a:pPr indent="-342900" lvl="1" marL="914400" rtl="0" algn="l">
              <a:spcBef>
                <a:spcPts val="0"/>
              </a:spcBef>
              <a:spcAft>
                <a:spcPts val="0"/>
              </a:spcAft>
              <a:buClr>
                <a:srgbClr val="000000"/>
              </a:buClr>
              <a:buSzPts val="1800"/>
              <a:buFont typeface="Happy Monkey"/>
              <a:buChar char="○"/>
            </a:pPr>
            <a:r>
              <a:rPr lang="en" sz="1800">
                <a:solidFill>
                  <a:srgbClr val="000000"/>
                </a:solidFill>
                <a:latin typeface="Happy Monkey"/>
                <a:ea typeface="Happy Monkey"/>
                <a:cs typeface="Happy Monkey"/>
                <a:sym typeface="Happy Monkey"/>
              </a:rPr>
              <a:t>Stress</a:t>
            </a:r>
            <a:endParaRPr sz="1800">
              <a:solidFill>
                <a:srgbClr val="000000"/>
              </a:solidFill>
              <a:latin typeface="Happy Monkey"/>
              <a:ea typeface="Happy Monkey"/>
              <a:cs typeface="Happy Monkey"/>
              <a:sym typeface="Happy Monkey"/>
            </a:endParaRPr>
          </a:p>
          <a:p>
            <a:pPr indent="-342900" lvl="1" marL="914400" rtl="0" algn="l">
              <a:spcBef>
                <a:spcPts val="0"/>
              </a:spcBef>
              <a:spcAft>
                <a:spcPts val="0"/>
              </a:spcAft>
              <a:buClr>
                <a:srgbClr val="000000"/>
              </a:buClr>
              <a:buSzPts val="1800"/>
              <a:buFont typeface="Happy Monkey"/>
              <a:buChar char="○"/>
            </a:pPr>
            <a:r>
              <a:rPr lang="en" sz="1800">
                <a:solidFill>
                  <a:srgbClr val="000000"/>
                </a:solidFill>
                <a:latin typeface="Happy Monkey"/>
                <a:ea typeface="Happy Monkey"/>
                <a:cs typeface="Happy Monkey"/>
                <a:sym typeface="Happy Monkey"/>
              </a:rPr>
              <a:t>Frustration</a:t>
            </a:r>
            <a:endParaRPr sz="1800">
              <a:solidFill>
                <a:srgbClr val="000000"/>
              </a:solidFill>
              <a:latin typeface="Happy Monkey"/>
              <a:ea typeface="Happy Monkey"/>
              <a:cs typeface="Happy Monkey"/>
              <a:sym typeface="Happy Monkey"/>
            </a:endParaRPr>
          </a:p>
          <a:p>
            <a:pPr indent="-342900" lvl="1" marL="914400" rtl="0" algn="l">
              <a:spcBef>
                <a:spcPts val="0"/>
              </a:spcBef>
              <a:spcAft>
                <a:spcPts val="0"/>
              </a:spcAft>
              <a:buClr>
                <a:srgbClr val="000000"/>
              </a:buClr>
              <a:buSzPts val="1800"/>
              <a:buFont typeface="Happy Monkey"/>
              <a:buChar char="○"/>
            </a:pPr>
            <a:r>
              <a:rPr lang="en" sz="1800">
                <a:solidFill>
                  <a:srgbClr val="000000"/>
                </a:solidFill>
                <a:latin typeface="Happy Monkey"/>
                <a:ea typeface="Happy Monkey"/>
                <a:cs typeface="Happy Monkey"/>
                <a:sym typeface="Happy Monkey"/>
              </a:rPr>
              <a:t>Anxiety</a:t>
            </a:r>
            <a:endParaRPr sz="1800">
              <a:solidFill>
                <a:srgbClr val="000000"/>
              </a:solidFill>
              <a:latin typeface="Happy Monkey"/>
              <a:ea typeface="Happy Monkey"/>
              <a:cs typeface="Happy Monkey"/>
              <a:sym typeface="Happy Monkey"/>
            </a:endParaRPr>
          </a:p>
          <a:p>
            <a:pPr indent="-342900" lvl="1" marL="914400" rtl="0" algn="l">
              <a:spcBef>
                <a:spcPts val="0"/>
              </a:spcBef>
              <a:spcAft>
                <a:spcPts val="0"/>
              </a:spcAft>
              <a:buClr>
                <a:srgbClr val="000000"/>
              </a:buClr>
              <a:buSzPts val="1800"/>
              <a:buFont typeface="Happy Monkey"/>
              <a:buChar char="○"/>
            </a:pPr>
            <a:r>
              <a:rPr lang="en" sz="1800">
                <a:solidFill>
                  <a:srgbClr val="000000"/>
                </a:solidFill>
                <a:latin typeface="Happy Monkey"/>
                <a:ea typeface="Happy Monkey"/>
                <a:cs typeface="Happy Monkey"/>
                <a:sym typeface="Happy Monkey"/>
              </a:rPr>
              <a:t>Excitement</a:t>
            </a:r>
            <a:endParaRPr sz="1800">
              <a:solidFill>
                <a:srgbClr val="000000"/>
              </a:solidFill>
              <a:latin typeface="Happy Monkey"/>
              <a:ea typeface="Happy Monkey"/>
              <a:cs typeface="Happy Monkey"/>
              <a:sym typeface="Happy Monkey"/>
            </a:endParaRPr>
          </a:p>
          <a:p>
            <a:pPr indent="-342900" lvl="1" marL="914400" rtl="0" algn="l">
              <a:spcBef>
                <a:spcPts val="0"/>
              </a:spcBef>
              <a:spcAft>
                <a:spcPts val="0"/>
              </a:spcAft>
              <a:buClr>
                <a:srgbClr val="000000"/>
              </a:buClr>
              <a:buSzPts val="1800"/>
              <a:buFont typeface="Happy Monkey"/>
              <a:buChar char="○"/>
            </a:pPr>
            <a:r>
              <a:rPr lang="en" sz="1800">
                <a:solidFill>
                  <a:srgbClr val="000000"/>
                </a:solidFill>
                <a:latin typeface="Happy Monkey"/>
                <a:ea typeface="Happy Monkey"/>
                <a:cs typeface="Happy Monkey"/>
                <a:sym typeface="Happy Monkey"/>
              </a:rPr>
              <a:t>Silliness</a:t>
            </a:r>
            <a:endParaRPr sz="1800">
              <a:solidFill>
                <a:srgbClr val="000000"/>
              </a:solidFill>
              <a:latin typeface="Happy Monkey"/>
              <a:ea typeface="Happy Monkey"/>
              <a:cs typeface="Happy Monkey"/>
              <a:sym typeface="Happy Monkey"/>
            </a:endParaRPr>
          </a:p>
          <a:p>
            <a:pPr indent="-342900" lvl="1" marL="914400" rtl="0" algn="l">
              <a:spcBef>
                <a:spcPts val="0"/>
              </a:spcBef>
              <a:spcAft>
                <a:spcPts val="0"/>
              </a:spcAft>
              <a:buClr>
                <a:srgbClr val="000000"/>
              </a:buClr>
              <a:buSzPts val="1800"/>
              <a:buFont typeface="Happy Monkey"/>
              <a:buChar char="○"/>
            </a:pPr>
            <a:r>
              <a:rPr lang="en" sz="1800">
                <a:solidFill>
                  <a:srgbClr val="000000"/>
                </a:solidFill>
                <a:latin typeface="Happy Monkey"/>
                <a:ea typeface="Happy Monkey"/>
                <a:cs typeface="Happy Monkey"/>
                <a:sym typeface="Happy Monkey"/>
              </a:rPr>
              <a:t>Nervousness</a:t>
            </a:r>
            <a:endParaRPr sz="1800">
              <a:solidFill>
                <a:srgbClr val="000000"/>
              </a:solidFill>
              <a:latin typeface="Happy Monkey"/>
              <a:ea typeface="Happy Monkey"/>
              <a:cs typeface="Happy Monkey"/>
              <a:sym typeface="Happy Monkey"/>
            </a:endParaRPr>
          </a:p>
          <a:p>
            <a:pPr indent="-342900" lvl="1" marL="914400" rtl="0" algn="l">
              <a:spcBef>
                <a:spcPts val="0"/>
              </a:spcBef>
              <a:spcAft>
                <a:spcPts val="0"/>
              </a:spcAft>
              <a:buClr>
                <a:srgbClr val="000000"/>
              </a:buClr>
              <a:buSzPts val="1800"/>
              <a:buFont typeface="Happy Monkey"/>
              <a:buChar char="○"/>
            </a:pPr>
            <a:r>
              <a:rPr lang="en" sz="1800">
                <a:solidFill>
                  <a:srgbClr val="000000"/>
                </a:solidFill>
                <a:latin typeface="Happy Monkey"/>
                <a:ea typeface="Happy Monkey"/>
                <a:cs typeface="Happy Monkey"/>
                <a:sym typeface="Happy Monkey"/>
              </a:rPr>
              <a:t>Confusion</a:t>
            </a:r>
            <a:endParaRPr sz="1800">
              <a:solidFill>
                <a:srgbClr val="000000"/>
              </a:solidFill>
              <a:latin typeface="Happy Monkey"/>
              <a:ea typeface="Happy Monkey"/>
              <a:cs typeface="Happy Monkey"/>
              <a:sym typeface="Happy Monkey"/>
            </a:endParaRPr>
          </a:p>
          <a:p>
            <a:pPr indent="-342900" lvl="0" marL="457200" rtl="0" algn="l">
              <a:spcBef>
                <a:spcPts val="0"/>
              </a:spcBef>
              <a:spcAft>
                <a:spcPts val="0"/>
              </a:spcAft>
              <a:buClr>
                <a:srgbClr val="000000"/>
              </a:buClr>
              <a:buSzPts val="1800"/>
              <a:buFont typeface="Happy Monkey"/>
              <a:buChar char="●"/>
            </a:pPr>
            <a:r>
              <a:rPr lang="en">
                <a:solidFill>
                  <a:srgbClr val="000000"/>
                </a:solidFill>
                <a:latin typeface="Happy Monkey"/>
                <a:ea typeface="Happy Monkey"/>
                <a:cs typeface="Happy Monkey"/>
                <a:sym typeface="Happy Monkey"/>
              </a:rPr>
              <a:t>STARTING TO LOSE CONTROL OF BODY</a:t>
            </a:r>
            <a:endParaRPr>
              <a:solidFill>
                <a:srgbClr val="000000"/>
              </a:solidFill>
              <a:latin typeface="Happy Monkey"/>
              <a:ea typeface="Happy Monkey"/>
              <a:cs typeface="Happy Monkey"/>
              <a:sym typeface="Happy Monkey"/>
            </a:endParaRPr>
          </a:p>
          <a:p>
            <a:pPr indent="-342900" lvl="0" marL="457200" rtl="0" algn="l">
              <a:spcBef>
                <a:spcPts val="0"/>
              </a:spcBef>
              <a:spcAft>
                <a:spcPts val="0"/>
              </a:spcAft>
              <a:buClr>
                <a:srgbClr val="000000"/>
              </a:buClr>
              <a:buSzPts val="1800"/>
              <a:buFont typeface="Happy Monkey"/>
              <a:buChar char="●"/>
            </a:pPr>
            <a:r>
              <a:rPr lang="en">
                <a:solidFill>
                  <a:srgbClr val="000000"/>
                </a:solidFill>
                <a:latin typeface="Happy Monkey"/>
                <a:ea typeface="Happy Monkey"/>
                <a:cs typeface="Happy Monkey"/>
                <a:sym typeface="Happy Monkey"/>
              </a:rPr>
              <a:t>Yellow light - “slow down or take warning”</a:t>
            </a:r>
            <a:endParaRPr>
              <a:solidFill>
                <a:srgbClr val="000000"/>
              </a:solidFill>
              <a:latin typeface="Happy Monkey"/>
              <a:ea typeface="Happy Monkey"/>
              <a:cs typeface="Happy Monkey"/>
              <a:sym typeface="Happy Monkey"/>
            </a:endParaRPr>
          </a:p>
          <a:p>
            <a:pPr indent="-342900" lvl="0" marL="457200" rtl="0" algn="l">
              <a:spcBef>
                <a:spcPts val="0"/>
              </a:spcBef>
              <a:spcAft>
                <a:spcPts val="0"/>
              </a:spcAft>
              <a:buClr>
                <a:srgbClr val="000000"/>
              </a:buClr>
              <a:buSzPts val="1800"/>
              <a:buFont typeface="Happy Monkey"/>
              <a:buChar char="●"/>
            </a:pPr>
            <a:r>
              <a:rPr lang="en">
                <a:solidFill>
                  <a:srgbClr val="000000"/>
                </a:solidFill>
                <a:latin typeface="Happy Monkey"/>
                <a:ea typeface="Happy Monkey"/>
                <a:cs typeface="Happy Monkey"/>
                <a:sym typeface="Happy Monkey"/>
              </a:rPr>
              <a:t>Energy Level: </a:t>
            </a:r>
            <a:endParaRPr>
              <a:solidFill>
                <a:srgbClr val="000000"/>
              </a:solidFill>
              <a:latin typeface="Happy Monkey"/>
              <a:ea typeface="Happy Monkey"/>
              <a:cs typeface="Happy Monkey"/>
              <a:sym typeface="Happy Monkey"/>
            </a:endParaRPr>
          </a:p>
          <a:p>
            <a:pPr indent="0" lvl="0" marL="0" rtl="0" algn="l">
              <a:spcBef>
                <a:spcPts val="0"/>
              </a:spcBef>
              <a:spcAft>
                <a:spcPts val="1600"/>
              </a:spcAft>
              <a:buNone/>
            </a:pPr>
            <a:r>
              <a:t/>
            </a:r>
            <a:endParaRPr/>
          </a:p>
        </p:txBody>
      </p:sp>
      <p:pic>
        <p:nvPicPr>
          <p:cNvPr id="114" name="Google Shape;114;p19"/>
          <p:cNvPicPr preferRelativeResize="0"/>
          <p:nvPr/>
        </p:nvPicPr>
        <p:blipFill>
          <a:blip r:embed="rId3">
            <a:alphaModFix/>
          </a:blip>
          <a:stretch>
            <a:fillRect/>
          </a:stretch>
        </p:blipFill>
        <p:spPr>
          <a:xfrm>
            <a:off x="6300150" y="1746921"/>
            <a:ext cx="2066925" cy="2363125"/>
          </a:xfrm>
          <a:prstGeom prst="rect">
            <a:avLst/>
          </a:prstGeom>
          <a:noFill/>
          <a:ln>
            <a:noFill/>
          </a:ln>
        </p:spPr>
      </p:pic>
      <p:sp>
        <p:nvSpPr>
          <p:cNvPr id="115" name="Google Shape;115;p19"/>
          <p:cNvSpPr/>
          <p:nvPr/>
        </p:nvSpPr>
        <p:spPr>
          <a:xfrm>
            <a:off x="2553025" y="4318875"/>
            <a:ext cx="322200" cy="2850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p:nvPr/>
        </p:nvSpPr>
        <p:spPr>
          <a:xfrm>
            <a:off x="2875225" y="4318875"/>
            <a:ext cx="322200" cy="2850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p:nvPr/>
        </p:nvSpPr>
        <p:spPr>
          <a:xfrm>
            <a:off x="3197425" y="4318875"/>
            <a:ext cx="322200" cy="2850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p:nvPr/>
        </p:nvSpPr>
        <p:spPr>
          <a:xfrm>
            <a:off x="3519625" y="4318875"/>
            <a:ext cx="322200" cy="2850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appy Monkey"/>
                <a:ea typeface="Happy Monkey"/>
                <a:cs typeface="Happy Monkey"/>
                <a:sym typeface="Happy Monkey"/>
              </a:rPr>
              <a:t>Green Zone</a:t>
            </a:r>
            <a:endParaRPr>
              <a:latin typeface="Happy Monkey"/>
              <a:ea typeface="Happy Monkey"/>
              <a:cs typeface="Happy Monkey"/>
              <a:sym typeface="Happy Monkey"/>
            </a:endParaRPr>
          </a:p>
        </p:txBody>
      </p:sp>
      <p:sp>
        <p:nvSpPr>
          <p:cNvPr id="124" name="Google Shape;124;p2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A</a:t>
            </a:r>
            <a:r>
              <a:rPr lang="en" sz="2000">
                <a:solidFill>
                  <a:srgbClr val="000000"/>
                </a:solidFill>
                <a:latin typeface="Happy Monkey"/>
                <a:ea typeface="Happy Monkey"/>
                <a:cs typeface="Happy Monkey"/>
                <a:sym typeface="Happy Monkey"/>
              </a:rPr>
              <a:t> regulated state of alertness</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Calm</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Happy</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Focused</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Content</a:t>
            </a:r>
            <a:endParaRPr sz="2000">
              <a:solidFill>
                <a:srgbClr val="000000"/>
              </a:solidFill>
              <a:latin typeface="Happy Monkey"/>
              <a:ea typeface="Happy Monkey"/>
              <a:cs typeface="Happy Monkey"/>
              <a:sym typeface="Happy Monkey"/>
            </a:endParaRPr>
          </a:p>
          <a:p>
            <a:pPr indent="-355600" lvl="1" marL="9144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Ready to Learn</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IN CONTROL OF BODY</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Green light – “good to go”</a:t>
            </a:r>
            <a:endParaRPr sz="2000">
              <a:solidFill>
                <a:srgbClr val="000000"/>
              </a:solidFill>
              <a:latin typeface="Happy Monkey"/>
              <a:ea typeface="Happy Monkey"/>
              <a:cs typeface="Happy Monkey"/>
              <a:sym typeface="Happy Monkey"/>
            </a:endParaRPr>
          </a:p>
          <a:p>
            <a:pPr indent="-355600" lvl="0" marL="457200" rtl="0" algn="l">
              <a:spcBef>
                <a:spcPts val="0"/>
              </a:spcBef>
              <a:spcAft>
                <a:spcPts val="0"/>
              </a:spcAft>
              <a:buClr>
                <a:srgbClr val="000000"/>
              </a:buClr>
              <a:buSzPts val="2000"/>
              <a:buFont typeface="Happy Monkey"/>
              <a:buChar char="●"/>
            </a:pPr>
            <a:r>
              <a:rPr lang="en" sz="2000">
                <a:solidFill>
                  <a:srgbClr val="000000"/>
                </a:solidFill>
                <a:latin typeface="Happy Monkey"/>
                <a:ea typeface="Happy Monkey"/>
                <a:cs typeface="Happy Monkey"/>
                <a:sym typeface="Happy Monkey"/>
              </a:rPr>
              <a:t>Energy Level: </a:t>
            </a:r>
            <a:endParaRPr sz="2000">
              <a:solidFill>
                <a:srgbClr val="000000"/>
              </a:solidFill>
              <a:latin typeface="Happy Monkey"/>
              <a:ea typeface="Happy Monkey"/>
              <a:cs typeface="Happy Monkey"/>
              <a:sym typeface="Happy Monkey"/>
            </a:endParaRPr>
          </a:p>
          <a:p>
            <a:pPr indent="0" lvl="0" marL="0" rtl="0" algn="l">
              <a:spcBef>
                <a:spcPts val="0"/>
              </a:spcBef>
              <a:spcAft>
                <a:spcPts val="1600"/>
              </a:spcAft>
              <a:buNone/>
            </a:pPr>
            <a:r>
              <a:t/>
            </a:r>
            <a:endParaRPr sz="2400"/>
          </a:p>
        </p:txBody>
      </p:sp>
      <p:pic>
        <p:nvPicPr>
          <p:cNvPr id="125" name="Google Shape;125;p20"/>
          <p:cNvPicPr preferRelativeResize="0"/>
          <p:nvPr/>
        </p:nvPicPr>
        <p:blipFill>
          <a:blip r:embed="rId3">
            <a:alphaModFix/>
          </a:blip>
          <a:stretch>
            <a:fillRect/>
          </a:stretch>
        </p:blipFill>
        <p:spPr>
          <a:xfrm>
            <a:off x="6418063" y="1266313"/>
            <a:ext cx="1514475" cy="2771775"/>
          </a:xfrm>
          <a:prstGeom prst="rect">
            <a:avLst/>
          </a:prstGeom>
          <a:noFill/>
          <a:ln>
            <a:noFill/>
          </a:ln>
        </p:spPr>
      </p:pic>
      <p:sp>
        <p:nvSpPr>
          <p:cNvPr id="126" name="Google Shape;126;p20"/>
          <p:cNvSpPr/>
          <p:nvPr/>
        </p:nvSpPr>
        <p:spPr>
          <a:xfrm>
            <a:off x="2616125" y="4199475"/>
            <a:ext cx="322200" cy="2850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a:off x="2938325" y="4199475"/>
            <a:ext cx="322200" cy="2850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a:off x="3260525" y="4199475"/>
            <a:ext cx="322200" cy="2850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a:off x="3582725" y="4199475"/>
            <a:ext cx="322200" cy="2850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appy Monkey"/>
                <a:ea typeface="Happy Monkey"/>
                <a:cs typeface="Happy Monkey"/>
                <a:sym typeface="Happy Monkey"/>
              </a:rPr>
              <a:t>ZONES Check-In</a:t>
            </a:r>
            <a:endParaRPr>
              <a:latin typeface="Happy Monkey"/>
              <a:ea typeface="Happy Monkey"/>
              <a:cs typeface="Happy Monkey"/>
              <a:sym typeface="Happy Monkey"/>
            </a:endParaRPr>
          </a:p>
        </p:txBody>
      </p:sp>
      <p:sp>
        <p:nvSpPr>
          <p:cNvPr id="135" name="Google Shape;135;p21"/>
          <p:cNvSpPr txBox="1"/>
          <p:nvPr>
            <p:ph idx="1" type="body"/>
          </p:nvPr>
        </p:nvSpPr>
        <p:spPr>
          <a:xfrm>
            <a:off x="311700" y="1266325"/>
            <a:ext cx="3972300" cy="330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Font typeface="Happy Monkey"/>
              <a:buChar char="●"/>
            </a:pPr>
            <a:r>
              <a:rPr lang="en" sz="2400">
                <a:solidFill>
                  <a:srgbClr val="000000"/>
                </a:solidFill>
                <a:latin typeface="Happy Monkey"/>
                <a:ea typeface="Happy Monkey"/>
                <a:cs typeface="Happy Monkey"/>
                <a:sym typeface="Happy Monkey"/>
              </a:rPr>
              <a:t>G</a:t>
            </a:r>
            <a:r>
              <a:rPr lang="en" sz="2400">
                <a:solidFill>
                  <a:srgbClr val="000000"/>
                </a:solidFill>
                <a:latin typeface="Happy Monkey"/>
                <a:ea typeface="Happy Monkey"/>
                <a:cs typeface="Happy Monkey"/>
                <a:sym typeface="Happy Monkey"/>
              </a:rPr>
              <a:t>uide children through stating their zone and feelings.</a:t>
            </a:r>
            <a:endParaRPr sz="2400">
              <a:solidFill>
                <a:srgbClr val="000000"/>
              </a:solidFill>
              <a:latin typeface="Happy Monkey"/>
              <a:ea typeface="Happy Monkey"/>
              <a:cs typeface="Happy Monkey"/>
              <a:sym typeface="Happy Monkey"/>
            </a:endParaRPr>
          </a:p>
          <a:p>
            <a:pPr indent="-381000" lvl="1" marL="914400" rtl="0" algn="l">
              <a:spcBef>
                <a:spcPts val="0"/>
              </a:spcBef>
              <a:spcAft>
                <a:spcPts val="0"/>
              </a:spcAft>
              <a:buClr>
                <a:srgbClr val="000000"/>
              </a:buClr>
              <a:buSzPts val="2400"/>
              <a:buFont typeface="Happy Monkey"/>
              <a:buChar char="○"/>
            </a:pPr>
            <a:r>
              <a:rPr lang="en" sz="2400">
                <a:solidFill>
                  <a:srgbClr val="000000"/>
                </a:solidFill>
                <a:latin typeface="Happy Monkey"/>
                <a:ea typeface="Happy Monkey"/>
                <a:cs typeface="Happy Monkey"/>
                <a:sym typeface="Happy Monkey"/>
              </a:rPr>
              <a:t>If they can’t say it,</a:t>
            </a:r>
            <a:endParaRPr sz="2400">
              <a:solidFill>
                <a:srgbClr val="000000"/>
              </a:solidFill>
              <a:latin typeface="Happy Monkey"/>
              <a:ea typeface="Happy Monkey"/>
              <a:cs typeface="Happy Monkey"/>
              <a:sym typeface="Happy Monkey"/>
            </a:endParaRPr>
          </a:p>
          <a:p>
            <a:pPr indent="0" lvl="0" marL="914400" rtl="0" algn="l">
              <a:spcBef>
                <a:spcPts val="0"/>
              </a:spcBef>
              <a:spcAft>
                <a:spcPts val="0"/>
              </a:spcAft>
              <a:buNone/>
            </a:pPr>
            <a:r>
              <a:rPr lang="en" sz="2400">
                <a:solidFill>
                  <a:srgbClr val="000000"/>
                </a:solidFill>
                <a:latin typeface="Happy Monkey"/>
                <a:ea typeface="Happy Monkey"/>
                <a:cs typeface="Happy Monkey"/>
                <a:sym typeface="Happy Monkey"/>
              </a:rPr>
              <a:t>they can point.</a:t>
            </a:r>
            <a:endParaRPr sz="2400">
              <a:solidFill>
                <a:srgbClr val="000000"/>
              </a:solidFill>
              <a:latin typeface="Happy Monkey"/>
              <a:ea typeface="Happy Monkey"/>
              <a:cs typeface="Happy Monkey"/>
              <a:sym typeface="Happy Monkey"/>
            </a:endParaRPr>
          </a:p>
          <a:p>
            <a:pPr indent="-381000" lvl="0" marL="457200" rtl="0" algn="l">
              <a:spcBef>
                <a:spcPts val="0"/>
              </a:spcBef>
              <a:spcAft>
                <a:spcPts val="0"/>
              </a:spcAft>
              <a:buClr>
                <a:srgbClr val="000000"/>
              </a:buClr>
              <a:buSzPts val="2400"/>
              <a:buFont typeface="Happy Monkey"/>
              <a:buChar char="●"/>
            </a:pPr>
            <a:r>
              <a:rPr lang="en" sz="2400">
                <a:solidFill>
                  <a:srgbClr val="000000"/>
                </a:solidFill>
                <a:latin typeface="Happy Monkey"/>
                <a:ea typeface="Happy Monkey"/>
                <a:cs typeface="Happy Monkey"/>
                <a:sym typeface="Happy Monkey"/>
              </a:rPr>
              <a:t>Model this language</a:t>
            </a:r>
            <a:endParaRPr sz="2400">
              <a:solidFill>
                <a:srgbClr val="000000"/>
              </a:solidFill>
              <a:latin typeface="Happy Monkey"/>
              <a:ea typeface="Happy Monkey"/>
              <a:cs typeface="Happy Monkey"/>
              <a:sym typeface="Happy Monkey"/>
            </a:endParaRPr>
          </a:p>
          <a:p>
            <a:pPr indent="0" lvl="0" marL="0" rtl="0" algn="l">
              <a:spcBef>
                <a:spcPts val="0"/>
              </a:spcBef>
              <a:spcAft>
                <a:spcPts val="1600"/>
              </a:spcAft>
              <a:buNone/>
            </a:pPr>
            <a:r>
              <a:t/>
            </a:r>
            <a:endParaRPr/>
          </a:p>
        </p:txBody>
      </p:sp>
      <p:pic>
        <p:nvPicPr>
          <p:cNvPr id="136" name="Google Shape;136;p21"/>
          <p:cNvPicPr preferRelativeResize="0"/>
          <p:nvPr/>
        </p:nvPicPr>
        <p:blipFill>
          <a:blip r:embed="rId3">
            <a:alphaModFix/>
          </a:blip>
          <a:stretch>
            <a:fillRect/>
          </a:stretch>
        </p:blipFill>
        <p:spPr>
          <a:xfrm>
            <a:off x="4284000" y="1132475"/>
            <a:ext cx="4619651" cy="3570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